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7" r:id="rId2"/>
    <p:sldId id="257" r:id="rId3"/>
    <p:sldId id="264" r:id="rId4"/>
    <p:sldId id="265" r:id="rId5"/>
    <p:sldId id="25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5" r:id="rId14"/>
    <p:sldId id="287" r:id="rId15"/>
    <p:sldId id="288" r:id="rId16"/>
    <p:sldId id="304" r:id="rId17"/>
    <p:sldId id="305" r:id="rId18"/>
    <p:sldId id="29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/>
    <p:restoredTop sz="94304"/>
  </p:normalViewPr>
  <p:slideViewPr>
    <p:cSldViewPr snapToGrid="0">
      <p:cViewPr varScale="1">
        <p:scale>
          <a:sx n="75" d="100"/>
          <a:sy n="75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B8BC0-44F3-D04E-B6C3-5C47F4662CCD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8F82F-6DD1-A346-A35B-F9A658500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1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F907A-3B1E-1740-916E-15C668D5F1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C3B9-97C9-BE50-CF06-2392D1D78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322BB-C576-E526-4BAE-998091670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C2893-A4EF-8390-B5E6-2B4245EE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BB700-5EED-AE8D-B46E-BEBE42AA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2A2-4CB5-23E7-5E26-7401F52E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1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16D4-BD50-2ADA-1133-D1141DA2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2C3A3-9566-F3B1-9AFF-C07652EF2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9C8D-203B-6120-DDDB-7A44641D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A3880-7892-AB8F-CC16-C47F4FA9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BAC8D-16F5-0FED-2A3E-C848BD13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2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6A8E7A-E18F-EC74-600D-9E44BCB49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6287C-580F-56A0-C908-33A0041E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8616-0DE2-48C4-1A15-7FD3850F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D4481-2A5B-7F26-C54C-6290E9CC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23B3E-E2E1-B2D8-5AD9-8AFCE92E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D58E-80E2-39EC-1F74-EFEC0405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2661-698C-8EF6-0C27-E2F9367F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5EFA6-21E9-6E97-146A-AD28AD06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EF72A-8C60-3A55-0DE2-E4EF314A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08B95-ED21-CE53-343E-DD70B9FF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7BF2-C6EC-E5F3-B98C-0FAD9479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5B7ED-C899-2803-1EDD-C586CCC9A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D4167-B98D-418B-150E-FDD7A15F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4F8B3-8672-3805-E616-51A59CC5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3F64B-B63E-38A4-B941-953F9D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6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0816-4543-D625-8CD1-B17F4D68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F4E0-D269-882B-F0FC-F47AA7583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DA1D4-51AC-6E56-9DDB-DB1451EB6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24260-7575-7F30-CA21-37135057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1BF98-CA31-CF00-B1B9-4C4CC695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7C2A0-3B65-7641-56F5-207D0226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5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35DD-707C-058F-C3E7-951AD575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FE3E-1385-42EF-5F5A-B353E3430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0A123-3B17-6288-C7F6-5197F898E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DBD6B-33C6-5CA7-3398-110C3995C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09CE6-A6FB-428C-C7F5-BABC40AFC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F1A7B-5EEF-013A-9F93-80EA5DE1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F9B7C-DD2D-2DB7-6735-4DF504642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57925-2947-1B20-34E1-AB772609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2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4742-99B8-4CBA-A9A9-DD888793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A8AC7-45FA-E639-8CC8-A18172AC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EDE05-B60C-E3F9-ECE3-4A31F3A6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AD133-781D-7E05-83CA-CC358939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226C2-0C11-4496-99A8-C87CE9C2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DB429-AE26-89D0-7E5A-C547C0FE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BD1B7-DA41-3DB0-A2A6-9609659E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6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9ABF-2542-2D83-62EC-D0D304DE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6554-A962-131F-4D7B-4F4B94CAC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CC71-2F8C-DC4A-6A49-51207DEE9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ED1D0-C0E7-964A-E39A-D75558AC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3474-45EC-E661-9AD3-832852A3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A2562-3C03-4EF4-D369-81540FF9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E5D0-1A9D-72D1-307D-D272D1DD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489FC-2CC3-4232-7E85-CD03A5E42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0371C-FA7B-5693-31D9-72DDC5D8F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BED21-76EF-3248-735B-3DB68AAB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D571B-EAB4-29C5-DA61-31202BFF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A1EBD-C560-320A-1D40-794AE857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63C27-4AA0-DA75-254F-B6C033CA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75357-05D6-5AFA-89A2-52FF5CF5C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2361B-6D36-AD70-BDBA-8E72E3423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8EAD-DE77-5049-AFB1-13D546E86FA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8E7E-4262-C0EE-5BE4-A05E23571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79252-21B9-815C-F877-CEE6D8A01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1BF70-1A1F-4741-9E2D-7DD7B8CD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sazzed@memph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A84B-CA0D-A3F1-6174-7D2D1E8F0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696" y="1648495"/>
            <a:ext cx="9075313" cy="3052293"/>
          </a:xfrm>
        </p:spPr>
        <p:txBody>
          <a:bodyPr>
            <a:normAutofit fontScale="90000"/>
          </a:bodyPr>
          <a:lstStyle/>
          <a:p>
            <a:br>
              <a:rPr lang="en-US" sz="3600" b="1" dirty="0">
                <a:solidFill>
                  <a:srgbClr val="7030A0"/>
                </a:solidFill>
                <a:effectLst/>
                <a:latin typeface="Helvetica" pitchFamily="2" charset="0"/>
                <a:cs typeface="Calibri" panose="020F0502020204030204" pitchFamily="34" charset="0"/>
              </a:rPr>
            </a:br>
            <a:br>
              <a:rPr lang="en-US" sz="3600" b="1" dirty="0">
                <a:solidFill>
                  <a:srgbClr val="7030A0"/>
                </a:solidFill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600" b="1" dirty="0">
                <a:solidFill>
                  <a:srgbClr val="7030A0"/>
                </a:solidFill>
                <a:effectLst/>
                <a:latin typeface="Helvetica" pitchFamily="2" charset="0"/>
                <a:cs typeface="Calibri" panose="020F0502020204030204" pitchFamily="34" charset="0"/>
              </a:rPr>
              <a:t>COMP-7150 Natural Language Processing</a:t>
            </a:r>
            <a:br>
              <a:rPr lang="en-US" sz="3200" b="1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b="1" dirty="0">
                <a:effectLst/>
                <a:latin typeface="Helvetica" pitchFamily="2" charset="0"/>
                <a:cs typeface="Calibri" panose="020F0502020204030204" pitchFamily="34" charset="0"/>
              </a:rPr>
              <a:t>Instructor: </a:t>
            </a: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Salim </a:t>
            </a:r>
            <a:r>
              <a:rPr lang="en-US" sz="3200" dirty="0" err="1">
                <a:effectLst/>
                <a:latin typeface="Helvetica" pitchFamily="2" charset="0"/>
                <a:cs typeface="Calibri" panose="020F0502020204030204" pitchFamily="34" charset="0"/>
              </a:rPr>
              <a:t>Sazzed</a:t>
            </a: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Department of Computer Science</a:t>
            </a:r>
            <a:b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latin typeface="Helvetica" pitchFamily="2" charset="0"/>
                <a:cs typeface="Calibri" panose="020F0502020204030204" pitchFamily="34" charset="0"/>
              </a:rPr>
              <a:t>University of Memphis  </a:t>
            </a:r>
            <a:b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1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AA2D-2588-4FB0-E896-F3FC1208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503"/>
            <a:ext cx="10515600" cy="112818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" pitchFamily="2" charset="0"/>
              </a:rPr>
              <a:t>K</a:t>
            </a:r>
            <a:r>
              <a:rPr lang="en-US" sz="3600" b="1" i="0" u="none" strike="noStrike" dirty="0">
                <a:effectLst/>
                <a:latin typeface="Helvetica" pitchFamily="2" charset="0"/>
              </a:rPr>
              <a:t>ey components</a:t>
            </a:r>
            <a:endParaRPr lang="en-US" sz="3600" b="1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E508-ED25-6D01-5200-6C2C2CE5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159"/>
            <a:ext cx="10515600" cy="4351338"/>
          </a:xfrm>
        </p:spPr>
        <p:txBody>
          <a:bodyPr/>
          <a:lstStyle/>
          <a:p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NLP encompasses several key aspects, including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text preprocessing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,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language modeling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,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syntactic analysis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, and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semantic understanding.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These components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work together </a:t>
            </a: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to enable machines to comprehend the nuances of human language and extract meaningful insights.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3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7A99-E940-19E9-FC4E-52209307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1" y="2295526"/>
            <a:ext cx="1001606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Helvetica" pitchFamily="2" charset="0"/>
              </a:rPr>
              <a:t>Application of NLP in real-world scenarios </a:t>
            </a:r>
          </a:p>
        </p:txBody>
      </p:sp>
    </p:spTree>
    <p:extLst>
      <p:ext uri="{BB962C8B-B14F-4D97-AF65-F5344CB8AC3E}">
        <p14:creationId xmlns:p14="http://schemas.microsoft.com/office/powerpoint/2010/main" val="360790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98B4A8-BCDE-2965-D23F-55EDAEED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0" y="2012984"/>
            <a:ext cx="6000350" cy="4145696"/>
          </a:xfr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87DF4B12-374C-D58F-D953-3B7B27E0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49" y="2252133"/>
            <a:ext cx="5983651" cy="3667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3194D-F814-C2DD-2277-DD0FE9A52807}"/>
              </a:ext>
            </a:extLst>
          </p:cNvPr>
          <p:cNvSpPr txBox="1"/>
          <p:nvPr/>
        </p:nvSpPr>
        <p:spPr>
          <a:xfrm>
            <a:off x="4436507" y="769435"/>
            <a:ext cx="3969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Avenir Book" panose="02000503020000020003" pitchFamily="2" charset="0"/>
              </a:rPr>
              <a:t>Virtual Assistant</a:t>
            </a:r>
          </a:p>
        </p:txBody>
      </p:sp>
    </p:spTree>
    <p:extLst>
      <p:ext uri="{BB962C8B-B14F-4D97-AF65-F5344CB8AC3E}">
        <p14:creationId xmlns:p14="http://schemas.microsoft.com/office/powerpoint/2010/main" val="309049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6947B-50D1-B804-CB7C-487E845E8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299" y="6473705"/>
            <a:ext cx="7611535" cy="304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latin typeface="Helvetica" pitchFamily="2" charset="0"/>
                <a:cs typeface="Futura Medium" panose="020B0602020204020303" pitchFamily="34" charset="-79"/>
              </a:rPr>
              <a:t>https://</a:t>
            </a:r>
            <a:r>
              <a:rPr lang="en-US" sz="1100" dirty="0" err="1">
                <a:latin typeface="Helvetica" pitchFamily="2" charset="0"/>
                <a:cs typeface="Futura Medium" panose="020B0602020204020303" pitchFamily="34" charset="-79"/>
              </a:rPr>
              <a:t>towardsdatascience.com</a:t>
            </a:r>
            <a:r>
              <a:rPr lang="en-US" sz="1100" dirty="0">
                <a:latin typeface="Helvetica" pitchFamily="2" charset="0"/>
                <a:cs typeface="Futura Medium" panose="020B0602020204020303" pitchFamily="34" charset="-79"/>
              </a:rPr>
              <a:t>/introduction-to-natural-language-processing-for-text-df845750fb63</a:t>
            </a:r>
          </a:p>
        </p:txBody>
      </p:sp>
      <p:pic>
        <p:nvPicPr>
          <p:cNvPr id="5" name="Picture 4" descr="A computer screen with mail icons&#10;&#10;Description automatically generated">
            <a:extLst>
              <a:ext uri="{FF2B5EF4-FFF2-40B4-BE49-F238E27FC236}">
                <a16:creationId xmlns:a16="http://schemas.microsoft.com/office/drawing/2014/main" id="{25FD5678-3784-23A3-8E0F-1DA92A3F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1389896"/>
            <a:ext cx="6398595" cy="50642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0A9E6F-701F-0ECC-A5EF-6FF9187C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98" y="613608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Avenir Book" panose="02000503020000020003" pitchFamily="2" charset="0"/>
              </a:rPr>
              <a:t>Email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90D3D-15DE-BE24-2452-8D9D32C59A0B}"/>
              </a:ext>
            </a:extLst>
          </p:cNvPr>
          <p:cNvSpPr txBox="1"/>
          <p:nvPr/>
        </p:nvSpPr>
        <p:spPr>
          <a:xfrm>
            <a:off x="7128934" y="4064001"/>
            <a:ext cx="458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# Gmail further categories regular (non-spam) emails into three categories (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primary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social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or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promotions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)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DC71D-E782-B0F0-E639-0AC942171366}"/>
              </a:ext>
            </a:extLst>
          </p:cNvPr>
          <p:cNvSpPr txBox="1"/>
          <p:nvPr/>
        </p:nvSpPr>
        <p:spPr>
          <a:xfrm>
            <a:off x="7128933" y="2434561"/>
            <a:ext cx="392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Avenir Book" panose="02000503020000020003" pitchFamily="2" charset="0"/>
              </a:rPr>
              <a:t># Spam or Not?</a:t>
            </a:r>
          </a:p>
        </p:txBody>
      </p:sp>
    </p:spTree>
    <p:extLst>
      <p:ext uri="{BB962C8B-B14F-4D97-AF65-F5344CB8AC3E}">
        <p14:creationId xmlns:p14="http://schemas.microsoft.com/office/powerpoint/2010/main" val="25482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C985-C378-6EEC-FB6C-58B51086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Search Engine</a:t>
            </a:r>
          </a:p>
        </p:txBody>
      </p:sp>
      <p:pic>
        <p:nvPicPr>
          <p:cNvPr id="5" name="Content Placeholder 4" descr="A screenshot of a google search&#10;&#10;Description automatically generated">
            <a:extLst>
              <a:ext uri="{FF2B5EF4-FFF2-40B4-BE49-F238E27FC236}">
                <a16:creationId xmlns:a16="http://schemas.microsoft.com/office/drawing/2014/main" id="{A2F928A0-1DE0-6796-1424-B55668E28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2609"/>
            <a:ext cx="6174471" cy="2719123"/>
          </a:xfrm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2852839C-021C-467F-502B-77A2BA17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77" y="2538274"/>
            <a:ext cx="5258356" cy="27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50FF-C081-C957-D6F2-E3437FD8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8090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Machine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Translation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3E307-79AD-212F-9F95-4658794BE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28" y="1825625"/>
            <a:ext cx="9915343" cy="4351338"/>
          </a:xfrm>
        </p:spPr>
      </p:pic>
    </p:spTree>
    <p:extLst>
      <p:ext uri="{BB962C8B-B14F-4D97-AF65-F5344CB8AC3E}">
        <p14:creationId xmlns:p14="http://schemas.microsoft.com/office/powerpoint/2010/main" val="286627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question answer&#10;&#10;Description automatically generated">
            <a:extLst>
              <a:ext uri="{FF2B5EF4-FFF2-40B4-BE49-F238E27FC236}">
                <a16:creationId xmlns:a16="http://schemas.microsoft.com/office/drawing/2014/main" id="{C5919120-652D-EBBD-102F-7842A46F6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072" y="409293"/>
            <a:ext cx="8979856" cy="6448707"/>
          </a:xfrm>
        </p:spPr>
      </p:pic>
    </p:spTree>
    <p:extLst>
      <p:ext uri="{BB962C8B-B14F-4D97-AF65-F5344CB8AC3E}">
        <p14:creationId xmlns:p14="http://schemas.microsoft.com/office/powerpoint/2010/main" val="345155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79815579-689C-733A-53F5-8A2A77545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94" y="136885"/>
            <a:ext cx="8742339" cy="6455687"/>
          </a:xfrm>
        </p:spPr>
      </p:pic>
    </p:spTree>
    <p:extLst>
      <p:ext uri="{BB962C8B-B14F-4D97-AF65-F5344CB8AC3E}">
        <p14:creationId xmlns:p14="http://schemas.microsoft.com/office/powerpoint/2010/main" val="375705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35A0-1556-35AC-F36F-B2DA8093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007"/>
            <a:ext cx="10515600" cy="1344085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 dirty="0" err="1">
                <a:solidFill>
                  <a:srgbClr val="C00000"/>
                </a:solidFill>
                <a:effectLst/>
                <a:latin typeface="Helvetica" pitchFamily="2" charset="0"/>
              </a:rPr>
              <a:t>ChatGPT</a:t>
            </a:r>
            <a:r>
              <a:rPr lang="en-US" sz="3600" b="1" i="0" u="none" strike="noStrike" dirty="0">
                <a:solidFill>
                  <a:srgbClr val="C00000"/>
                </a:solidFill>
                <a:effectLst/>
                <a:latin typeface="Helvetica" pitchFamily="2" charset="0"/>
              </a:rPr>
              <a:t>: </a:t>
            </a:r>
            <a:r>
              <a:rPr lang="en-US" sz="3600" b="1" dirty="0">
                <a:latin typeface="Helvetica" pitchFamily="2" charset="0"/>
              </a:rPr>
              <a:t>H</a:t>
            </a:r>
            <a:r>
              <a:rPr lang="en-US" sz="3600" b="1" i="0" u="none" strike="noStrike" dirty="0">
                <a:effectLst/>
                <a:latin typeface="Helvetica" pitchFamily="2" charset="0"/>
              </a:rPr>
              <a:t>umanlike </a:t>
            </a:r>
            <a:r>
              <a:rPr lang="en-US" sz="3600" b="1" dirty="0">
                <a:latin typeface="Helvetica" pitchFamily="2" charset="0"/>
              </a:rPr>
              <a:t>C</a:t>
            </a:r>
            <a:r>
              <a:rPr lang="en-US" sz="3600" b="1" i="0" u="none" strike="noStrike" dirty="0">
                <a:effectLst/>
                <a:latin typeface="Helvetica" pitchFamily="2" charset="0"/>
              </a:rPr>
              <a:t>onversational Agent</a:t>
            </a:r>
            <a:endParaRPr lang="en-US" sz="3600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9D8B-519D-7EFD-D22B-3BEE0925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09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  <a:r>
              <a:rPr lang="en-US" sz="24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venir Book" panose="02000503020000020003" pitchFamily="2" charset="0"/>
              </a:rPr>
              <a:t>rtificial intelligence (AI)  powered chatbot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Capable of </a:t>
            </a:r>
            <a:r>
              <a:rPr lang="en-US" sz="240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venir Book" panose="02000503020000020003" pitchFamily="2" charset="0"/>
              </a:rPr>
              <a:t>humanlike conversational dialogue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0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AE079ECF-1FB9-92C5-7A03-C433F1D64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74" y="664334"/>
            <a:ext cx="10201051" cy="5529331"/>
          </a:xfrm>
        </p:spPr>
      </p:pic>
    </p:spTree>
    <p:extLst>
      <p:ext uri="{BB962C8B-B14F-4D97-AF65-F5344CB8AC3E}">
        <p14:creationId xmlns:p14="http://schemas.microsoft.com/office/powerpoint/2010/main" val="227019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510832-8612-73E8-A67B-A76C54167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150" y="986388"/>
            <a:ext cx="9493399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Instructor: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Salim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Sazzed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PhD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– Office: </a:t>
            </a:r>
            <a:r>
              <a:rPr lang="en-US" altLang="en-US" sz="240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Dunn Hall 131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– Phone: 757-275-5573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– Email: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ssazzed@</a:t>
            </a:r>
            <a:r>
              <a:rPr lang="en-US" altLang="en-US" sz="240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emphis.edu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– Office Hours: Wednesday, 2:15 PM – 3:15 PM (Dunn Hall 131)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-  TA (N/A)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kumimoji="0" lang="en-US" altLang="en-US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 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Research interests: </a:t>
            </a:r>
            <a:r>
              <a:rPr lang="en-US" altLang="en-US" sz="2400" dirty="0">
                <a:solidFill>
                  <a:srgbClr val="002060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achine </a:t>
            </a:r>
            <a:r>
              <a:rPr lang="en-US" altLang="en-US" sz="2400" dirty="0">
                <a:solidFill>
                  <a:srgbClr val="002060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earning, Natural </a:t>
            </a:r>
            <a:r>
              <a:rPr lang="en-US" altLang="en-US" sz="2400" dirty="0">
                <a:solidFill>
                  <a:srgbClr val="002060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anguage </a:t>
            </a:r>
            <a:r>
              <a:rPr lang="en-US" altLang="en-US" sz="2400" dirty="0">
                <a:solidFill>
                  <a:srgbClr val="002060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rocessing, Bioinformatics, Computer </a:t>
            </a:r>
            <a:r>
              <a:rPr lang="en-US" altLang="en-US" sz="2400" dirty="0">
                <a:solidFill>
                  <a:srgbClr val="002060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ision.</a:t>
            </a:r>
            <a:endParaRPr lang="en-US" altLang="en-US" dirty="0">
              <a:solidFill>
                <a:srgbClr val="0A7A9B"/>
              </a:solidFill>
              <a:latin typeface="Helvetic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page3image16893632">
            <a:extLst>
              <a:ext uri="{FF2B5EF4-FFF2-40B4-BE49-F238E27FC236}">
                <a16:creationId xmlns:a16="http://schemas.microsoft.com/office/drawing/2014/main" id="{2A97C9A6-C7B7-DE18-5B9D-D91846DF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8387"/>
            <a:ext cx="85344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4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B64A-FAB5-1F6C-A33E-AB72FE55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78001"/>
            <a:ext cx="10981266" cy="4720696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Helvetica" pitchFamily="2" charset="0"/>
              </a:rPr>
              <a:t>In this course, we will mainly deal with natural </a:t>
            </a:r>
            <a:r>
              <a:rPr lang="en-US" sz="2400" dirty="0">
                <a:solidFill>
                  <a:srgbClr val="C61900"/>
                </a:solidFill>
                <a:effectLst/>
                <a:latin typeface="Helvetica" pitchFamily="2" charset="0"/>
              </a:rPr>
              <a:t>language analysis</a:t>
            </a:r>
            <a:r>
              <a:rPr lang="en-US" sz="2400" dirty="0">
                <a:effectLst/>
                <a:latin typeface="Helvetica" pitchFamily="2" charset="0"/>
              </a:rPr>
              <a:t>/</a:t>
            </a:r>
            <a:r>
              <a:rPr lang="en-US" sz="2400" dirty="0">
                <a:solidFill>
                  <a:srgbClr val="C00000"/>
                </a:solidFill>
                <a:effectLst/>
                <a:latin typeface="Helvetica" pitchFamily="2" charset="0"/>
              </a:rPr>
              <a:t>understanding</a:t>
            </a:r>
            <a:r>
              <a:rPr lang="en-US" sz="2400" dirty="0">
                <a:effectLst/>
                <a:latin typeface="Helvetica" pitchFamily="2" charset="0"/>
              </a:rPr>
              <a:t> (focusing on English language )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effectLst/>
                <a:latin typeface="Helvetica" pitchFamily="2" charset="0"/>
              </a:rPr>
              <a:t>We focus on </a:t>
            </a:r>
            <a:r>
              <a:rPr lang="en-US" sz="2400" dirty="0">
                <a:solidFill>
                  <a:srgbClr val="C61900"/>
                </a:solidFill>
                <a:effectLst/>
                <a:latin typeface="Helvetica" pitchFamily="2" charset="0"/>
              </a:rPr>
              <a:t>fundamental concepts, methods, models, and algorithms </a:t>
            </a:r>
            <a:r>
              <a:rPr lang="en-US" sz="2400" dirty="0">
                <a:effectLst/>
                <a:latin typeface="Helvetica" pitchFamily="2" charset="0"/>
              </a:rPr>
              <a:t>of natural language processing (</a:t>
            </a:r>
            <a:r>
              <a:rPr lang="en-US" sz="2400" dirty="0">
                <a:solidFill>
                  <a:srgbClr val="7030A0"/>
                </a:solidFill>
                <a:effectLst/>
                <a:latin typeface="Helvetica" pitchFamily="2" charset="0"/>
              </a:rPr>
              <a:t>NLP</a:t>
            </a:r>
            <a:r>
              <a:rPr lang="en-US" sz="2400" dirty="0">
                <a:effectLst/>
                <a:latin typeface="Helvetica" pitchFamily="2" charset="0"/>
              </a:rPr>
              <a:t>) </a:t>
            </a:r>
          </a:p>
          <a:p>
            <a:endParaRPr lang="en-US" sz="2400" dirty="0">
              <a:effectLst/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b="1" dirty="0">
                <a:effectLst/>
                <a:latin typeface="Helvetica" pitchFamily="2" charset="0"/>
              </a:rPr>
              <a:t>Data</a:t>
            </a:r>
            <a:r>
              <a:rPr lang="en-US" dirty="0">
                <a:effectLst/>
                <a:latin typeface="Helvetica" pitchFamily="2" charset="0"/>
              </a:rPr>
              <a:t> (natural language): linguistic concepts and phenomena 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b="1" dirty="0">
                <a:effectLst/>
                <a:latin typeface="Helvetica" pitchFamily="2" charset="0"/>
              </a:rPr>
              <a:t>Representations</a:t>
            </a:r>
            <a:r>
              <a:rPr lang="en-US" dirty="0">
                <a:effectLst/>
                <a:latin typeface="Helvetica" pitchFamily="2" charset="0"/>
              </a:rPr>
              <a:t>: grammars, automata, etc.</a:t>
            </a:r>
            <a:br>
              <a:rPr lang="en-US" dirty="0"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b="1" dirty="0">
                <a:effectLst/>
                <a:latin typeface="Helvetica" pitchFamily="2" charset="0"/>
              </a:rPr>
              <a:t>Neural and statistical models over these representations 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b="1" dirty="0">
                <a:effectLst/>
                <a:latin typeface="Helvetica" pitchFamily="2" charset="0"/>
              </a:rPr>
              <a:t>Learning &amp; inference algorithms for these models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B19B6-6040-125D-4321-60E4D954544D}"/>
              </a:ext>
            </a:extLst>
          </p:cNvPr>
          <p:cNvSpPr txBox="1"/>
          <p:nvPr/>
        </p:nvSpPr>
        <p:spPr>
          <a:xfrm>
            <a:off x="0" y="84666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Course Overview </a:t>
            </a:r>
          </a:p>
        </p:txBody>
      </p:sp>
    </p:spTree>
    <p:extLst>
      <p:ext uri="{BB962C8B-B14F-4D97-AF65-F5344CB8AC3E}">
        <p14:creationId xmlns:p14="http://schemas.microsoft.com/office/powerpoint/2010/main" val="410480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2EED-CF8B-E5AC-60D7-CEBB1BA4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932"/>
            <a:ext cx="10515600" cy="88053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Helvetica" pitchFamily="2" charset="0"/>
              </a:rPr>
              <a:t>Learning Outcome of the course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B583F-927B-CBF5-FEC9-DE5868E00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33" y="19817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Helvetica" pitchFamily="2" charset="0"/>
              </a:rPr>
              <a:t>You should be able to answer the following questions: </a:t>
            </a:r>
          </a:p>
          <a:p>
            <a:pPr marL="0" indent="0">
              <a:buNone/>
            </a:pPr>
            <a:endParaRPr lang="en-US" sz="2400" dirty="0">
              <a:effectLst/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dirty="0">
                <a:solidFill>
                  <a:srgbClr val="C61900"/>
                </a:solidFill>
                <a:effectLst/>
                <a:latin typeface="Helvetica" pitchFamily="2" charset="0"/>
              </a:rPr>
              <a:t>What makes natural language difficult for computers?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dirty="0">
                <a:solidFill>
                  <a:srgbClr val="C61900"/>
                </a:solidFill>
                <a:effectLst/>
                <a:latin typeface="Helvetica" pitchFamily="2" charset="0"/>
              </a:rPr>
              <a:t>What are the core NLP tasks?</a:t>
            </a:r>
            <a:br>
              <a:rPr lang="en-US" dirty="0">
                <a:solidFill>
                  <a:srgbClr val="C61900"/>
                </a:solidFill>
                <a:effectLst/>
                <a:latin typeface="Helvetica" pitchFamily="2" charset="0"/>
              </a:rPr>
            </a:br>
            <a:r>
              <a:rPr lang="en-US" dirty="0">
                <a:effectLst/>
                <a:latin typeface="Helvetica" pitchFamily="2" charset="0"/>
              </a:rPr>
              <a:t>-</a:t>
            </a:r>
            <a:r>
              <a:rPr lang="en-US" dirty="0">
                <a:solidFill>
                  <a:srgbClr val="C61900"/>
                </a:solidFill>
                <a:effectLst/>
                <a:latin typeface="Helvetica" pitchFamily="2" charset="0"/>
              </a:rPr>
              <a:t>What are the main techniques used to </a:t>
            </a:r>
            <a:r>
              <a:rPr lang="en-US" dirty="0">
                <a:solidFill>
                  <a:srgbClr val="C61900"/>
                </a:solidFill>
                <a:latin typeface="Helvetica" pitchFamily="2" charset="0"/>
              </a:rPr>
              <a:t>solve various </a:t>
            </a:r>
            <a:r>
              <a:rPr lang="en-US" dirty="0">
                <a:solidFill>
                  <a:srgbClr val="C61900"/>
                </a:solidFill>
                <a:effectLst/>
                <a:latin typeface="Helvetica" pitchFamily="2" charset="0"/>
              </a:rPr>
              <a:t>NLP tasks? </a:t>
            </a:r>
          </a:p>
          <a:p>
            <a:pPr marL="457200" lvl="1" indent="0">
              <a:buNone/>
            </a:pPr>
            <a:endParaRPr lang="en-US" b="1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7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8D00-BAF9-9080-2647-1F8E0B48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133"/>
            <a:ext cx="10515600" cy="1216555"/>
          </a:xfrm>
        </p:spPr>
        <p:txBody>
          <a:bodyPr/>
          <a:lstStyle/>
          <a:p>
            <a:r>
              <a:rPr lang="en-US" sz="4400" dirty="0">
                <a:solidFill>
                  <a:srgbClr val="C61900"/>
                </a:solidFill>
                <a:effectLst/>
                <a:latin typeface="Helvetica" pitchFamily="2" charset="0"/>
              </a:rPr>
              <a:t>What will you learn in this course?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15D6-E0E9-8E51-5B08-1DD84CA46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  <a:latin typeface="Helvetica" pitchFamily="2" charset="0"/>
              </a:rPr>
              <a:t>In this course, you will learn about some of   -</a:t>
            </a:r>
          </a:p>
          <a:p>
            <a:pPr marL="0" indent="0">
              <a:buNone/>
            </a:pPr>
            <a:endParaRPr lang="en-US" sz="24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Helvetica" pitchFamily="2" charset="0"/>
              </a:rPr>
              <a:t>— the core </a:t>
            </a:r>
            <a:r>
              <a:rPr lang="en-US" sz="2400" b="1" dirty="0">
                <a:effectLst/>
                <a:latin typeface="Helvetica" pitchFamily="2" charset="0"/>
              </a:rPr>
              <a:t>tasks </a:t>
            </a:r>
            <a:r>
              <a:rPr lang="en-US" sz="2400" dirty="0">
                <a:effectLst/>
                <a:latin typeface="Helvetica" pitchFamily="2" charset="0"/>
              </a:rPr>
              <a:t>(as well as </a:t>
            </a:r>
            <a:r>
              <a:rPr lang="en-US" sz="2400" b="1" dirty="0">
                <a:effectLst/>
                <a:latin typeface="Helvetica" pitchFamily="2" charset="0"/>
              </a:rPr>
              <a:t>data sets and evaluation metrics</a:t>
            </a:r>
            <a:r>
              <a:rPr lang="en-US" sz="2400" dirty="0">
                <a:effectLst/>
                <a:latin typeface="Helvetica" pitchFamily="2" charset="0"/>
              </a:rPr>
              <a:t>) that people work on in NLP </a:t>
            </a:r>
          </a:p>
          <a:p>
            <a:pPr marL="0" indent="0">
              <a:buNone/>
            </a:pPr>
            <a:br>
              <a:rPr lang="en-US" sz="2400" dirty="0">
                <a:effectLst/>
                <a:latin typeface="Helvetica" pitchFamily="2" charset="0"/>
              </a:rPr>
            </a:br>
            <a:r>
              <a:rPr lang="en-US" sz="2400" dirty="0">
                <a:effectLst/>
                <a:latin typeface="Helvetica" pitchFamily="2" charset="0"/>
              </a:rPr>
              <a:t>— the fundamental </a:t>
            </a:r>
            <a:r>
              <a:rPr lang="en-US" sz="2400" b="1" dirty="0">
                <a:effectLst/>
                <a:latin typeface="Helvetica" pitchFamily="2" charset="0"/>
              </a:rPr>
              <a:t>models and algorithms </a:t>
            </a:r>
            <a:r>
              <a:rPr lang="en-US" sz="2400" dirty="0">
                <a:effectLst/>
                <a:latin typeface="Helvetica" pitchFamily="2" charset="0"/>
              </a:rPr>
              <a:t> that have been developed for these tasks   </a:t>
            </a:r>
          </a:p>
          <a:p>
            <a:pPr marL="0" indent="0">
              <a:buNone/>
            </a:pPr>
            <a:endParaRPr lang="en-US" sz="24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Helvetica" pitchFamily="2" charset="0"/>
              </a:rPr>
              <a:t>— the relevant </a:t>
            </a:r>
            <a:r>
              <a:rPr lang="en-US" sz="2400" b="1" dirty="0">
                <a:effectLst/>
                <a:latin typeface="Helvetica" pitchFamily="2" charset="0"/>
              </a:rPr>
              <a:t>linguistic concepts and phenomena </a:t>
            </a:r>
            <a:r>
              <a:rPr lang="en-US" sz="2400" dirty="0">
                <a:effectLst/>
                <a:latin typeface="Helvetica" pitchFamily="2" charset="0"/>
              </a:rPr>
              <a:t>  that will be encountered in these tasks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7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FE180-63E9-BDC3-F851-C42A2AF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Grading:</a:t>
            </a:r>
          </a:p>
        </p:txBody>
      </p:sp>
      <p:pic>
        <p:nvPicPr>
          <p:cNvPr id="9" name="Content Placeholder 8" descr="A calendar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49249135-11AD-1B1D-23AC-56469D99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991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FBD9-7110-1419-2D64-9E49A106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800"/>
            <a:ext cx="10515600" cy="897468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venir Book" panose="02000503020000020003" pitchFamily="2" charset="0"/>
              </a:rPr>
              <a:t>Letter </a:t>
            </a:r>
            <a:r>
              <a:rPr lang="en-US" sz="4000" b="1" u="sng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Grade:</a:t>
            </a:r>
            <a:endParaRPr lang="en-US" sz="4000" b="1" u="sng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BCE1C-1AFE-D367-E29F-CAE28720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A+ ≥ 96%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A ≥ 93%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A− ≥ 90%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B+ ≥ 85%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B ≥ 80%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B− ≥ 75%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C+ ≥ 70%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C ≥ 65%</a:t>
            </a:r>
          </a:p>
          <a:p>
            <a:r>
              <a:rPr lang="en-US" sz="2400" dirty="0"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 C- ≥  60,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venir Book" panose="02000503020000020003" pitchFamily="2" charset="0"/>
                <a:ea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FF0000"/>
                </a:solidFill>
                <a:effectLst/>
                <a:latin typeface="Avenir Book" panose="02000503020000020003" pitchFamily="2" charset="0"/>
                <a:ea typeface="Arial" panose="020B0604020202020204" pitchFamily="34" charset="0"/>
              </a:rPr>
              <a:t>ercentage below 60 will be failing grade (F).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1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3F7F-BB38-DF17-DA86-7ED5799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Helvetica" pitchFamily="2" charset="0"/>
              </a:rPr>
              <a:t>Introduction to NL</a:t>
            </a:r>
            <a:r>
              <a:rPr lang="en-US" sz="3600" b="1" dirty="0">
                <a:solidFill>
                  <a:srgbClr val="7030A0"/>
                </a:solidFill>
                <a:latin typeface="Helvetica" pitchFamily="2" charset="0"/>
              </a:rPr>
              <a:t>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9E92-40E0-3D52-E3B0-39171693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599"/>
            <a:ext cx="10515600" cy="4043363"/>
          </a:xfrm>
        </p:spPr>
        <p:txBody>
          <a:bodyPr/>
          <a:lstStyle/>
          <a:p>
            <a:r>
              <a:rPr lang="en-US" sz="2400" dirty="0">
                <a:solidFill>
                  <a:srgbClr val="374151"/>
                </a:solidFill>
                <a:latin typeface="Helvetica" pitchFamily="2" charset="0"/>
              </a:rPr>
              <a:t>A</a:t>
            </a:r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 fascinating </a:t>
            </a:r>
            <a:r>
              <a:rPr lang="en-US" sz="2400" b="1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intersection</a:t>
            </a:r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 of </a:t>
            </a:r>
            <a:r>
              <a:rPr lang="en-US" sz="2400" i="0" u="none" strike="noStrike" dirty="0">
                <a:solidFill>
                  <a:srgbClr val="7030A0"/>
                </a:solidFill>
                <a:effectLst/>
                <a:latin typeface="Helvetica" pitchFamily="2" charset="0"/>
              </a:rPr>
              <a:t>linguistics</a:t>
            </a:r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 and </a:t>
            </a:r>
            <a:r>
              <a:rPr lang="en-US" sz="2400" i="0" u="none" strike="noStrike" dirty="0">
                <a:solidFill>
                  <a:srgbClr val="00B050"/>
                </a:solidFill>
                <a:effectLst/>
                <a:latin typeface="Helvetica" pitchFamily="2" charset="0"/>
              </a:rPr>
              <a:t>computer science</a:t>
            </a:r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. </a:t>
            </a:r>
            <a:endParaRPr lang="en-US" sz="2400" dirty="0">
              <a:solidFill>
                <a:srgbClr val="374151"/>
              </a:solidFill>
              <a:latin typeface="Helvetica" pitchFamily="2" charset="0"/>
            </a:endParaRPr>
          </a:p>
          <a:p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Natural Language Processing (NLP) is a </a:t>
            </a:r>
            <a:r>
              <a:rPr lang="en-US" sz="2400" i="0" u="none" strike="noStrike" dirty="0">
                <a:solidFill>
                  <a:schemeClr val="accent2"/>
                </a:solidFill>
                <a:effectLst/>
                <a:latin typeface="Helvetica" pitchFamily="2" charset="0"/>
              </a:rPr>
              <a:t>sub-field of artificial intelligence</a:t>
            </a:r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 that focuses on the interaction between computers and human language.</a:t>
            </a:r>
          </a:p>
          <a:p>
            <a:r>
              <a:rPr lang="en-US" sz="2400" i="0" u="none" strike="noStrike" dirty="0">
                <a:solidFill>
                  <a:srgbClr val="374151"/>
                </a:solidFill>
                <a:effectLst/>
                <a:latin typeface="Helvetica" pitchFamily="2" charset="0"/>
              </a:rPr>
              <a:t>It empowers machines to understand, interpret, and generate human-like text, enabling a range of applications from language translation to sentiment analysis.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8984-716C-2D25-4480-B07A1BDA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/>
          </a:bodyPr>
          <a:lstStyle/>
          <a:p>
            <a:r>
              <a:rPr lang="en-US" sz="3600" b="0" i="1" u="none" strike="noStrike" dirty="0">
                <a:effectLst/>
                <a:latin typeface="Helvetica" pitchFamily="2" charset="0"/>
              </a:rPr>
              <a:t>Why NLP Matters</a:t>
            </a:r>
            <a:endParaRPr lang="en-US" sz="3600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D6FC-8413-96B8-89DE-CEE0848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effectLst/>
                <a:latin typeface="Helvetica" pitchFamily="2" charset="0"/>
              </a:rPr>
              <a:t>NLP plays a crucial role in bridging the gap between humans and machines. </a:t>
            </a:r>
          </a:p>
          <a:p>
            <a:r>
              <a:rPr lang="en-US" sz="2400" b="0" i="0" u="none" strike="noStrike" dirty="0">
                <a:effectLst/>
                <a:latin typeface="Helvetica" pitchFamily="2" charset="0"/>
              </a:rPr>
              <a:t>From voice-activated assistants to language translation apps, NLP is at the core of many technologies we interact with daily.</a:t>
            </a:r>
          </a:p>
          <a:p>
            <a:r>
              <a:rPr lang="en-US" sz="2400" b="0" i="0" u="none" strike="noStrike" dirty="0">
                <a:effectLst/>
                <a:latin typeface="Helvetica" pitchFamily="2" charset="0"/>
              </a:rPr>
              <a:t>Understanding its significance is key to appreciating the evolution of communication between humans and computers.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561</Words>
  <Application>Microsoft Macintosh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Book</vt:lpstr>
      <vt:lpstr>Calibri</vt:lpstr>
      <vt:lpstr>Calibri Light</vt:lpstr>
      <vt:lpstr>Helvetica</vt:lpstr>
      <vt:lpstr>Office Theme</vt:lpstr>
      <vt:lpstr>  COMP-7150 Natural Language Processing  Instructor: Salim Sazzed Department of Computer Science University of Memphis   </vt:lpstr>
      <vt:lpstr>PowerPoint Presentation</vt:lpstr>
      <vt:lpstr>PowerPoint Presentation</vt:lpstr>
      <vt:lpstr>Learning Outcome of the course </vt:lpstr>
      <vt:lpstr>What will you learn in this course? </vt:lpstr>
      <vt:lpstr>Grading:</vt:lpstr>
      <vt:lpstr>Letter Grade:</vt:lpstr>
      <vt:lpstr>Introduction to NLP</vt:lpstr>
      <vt:lpstr>Why NLP Matters</vt:lpstr>
      <vt:lpstr>Key components</vt:lpstr>
      <vt:lpstr>Application of NLP in real-world scenarios </vt:lpstr>
      <vt:lpstr>PowerPoint Presentation</vt:lpstr>
      <vt:lpstr>Email Filters</vt:lpstr>
      <vt:lpstr>Search Engine</vt:lpstr>
      <vt:lpstr>Machine Translation </vt:lpstr>
      <vt:lpstr>PowerPoint Presentation</vt:lpstr>
      <vt:lpstr>PowerPoint Presentation</vt:lpstr>
      <vt:lpstr>ChatGPT: Humanlike Conversational Agent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SAZZED, SALIM</dc:creator>
  <cp:lastModifiedBy>SAZZED, SALIM</cp:lastModifiedBy>
  <cp:revision>102</cp:revision>
  <dcterms:created xsi:type="dcterms:W3CDTF">2024-01-03T07:04:05Z</dcterms:created>
  <dcterms:modified xsi:type="dcterms:W3CDTF">2024-01-25T01:52:45Z</dcterms:modified>
</cp:coreProperties>
</file>